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3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80" r:id="rId10"/>
    <p:sldId id="281" r:id="rId11"/>
    <p:sldId id="282" r:id="rId12"/>
    <p:sldId id="283" r:id="rId13"/>
    <p:sldId id="284" r:id="rId14"/>
    <p:sldId id="285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30022"/>
    <a:srgbClr val="822433"/>
    <a:srgbClr val="006778"/>
    <a:srgbClr val="AAC9B6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60" autoAdjust="0"/>
    <p:restoredTop sz="78333" autoAdjust="0"/>
  </p:normalViewPr>
  <p:slideViewPr>
    <p:cSldViewPr>
      <p:cViewPr varScale="1">
        <p:scale>
          <a:sx n="72" d="100"/>
          <a:sy n="72" d="100"/>
        </p:scale>
        <p:origin x="1704" y="78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AA5E894-DEC4-4220-AEDF-717AA26A453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990E256-5197-4C57-8475-82C79BC2B1E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B06EBE9-6B9D-4C1E-87CA-9FA20614A1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A9CADA2F-732A-496F-A8A7-8EB1B5CECE8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DA55DA7-0E16-4544-9CE0-88294209A25D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9E5961A-5A28-4F37-A9E0-0DAA186BC9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FA7CB8F-5E57-4FA1-84C7-4A1DDD8CA49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4BF0459C-4ED4-48BF-B675-25D1E3CF53F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DAEF27EB-889E-4E14-9D14-F5D75A6F610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A2D0A4F-6663-454D-9332-7225DF758EC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966644E3-B0A1-4CF3-BF6D-299805366A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C747DF-3C77-4486-8BDE-F7D152BB9116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133C9A7-6CE5-41C6-B00B-6E4B7950CE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B4B33-4EE4-4802-99F1-C622225A5194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648BD3FC-9B11-48F9-978C-E393780B99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45F6EC9-D921-4FB0-9B0A-38F9FC866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2F3BA-448D-47C2-A98D-589B16A8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E0D018-E536-4B7F-A0D7-B153B0A5B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D591E-FBD6-4220-9899-26930B507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4EF37E-CF9F-435E-823D-FD026391A56C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2E77EC-659B-400C-8358-D8EDFE8F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0BF339-F4AA-4DEC-B382-CB8D370D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D843955C-EC7B-4332-BF6B-01E0DD7A8484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44124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80D057-1125-4379-9740-E58BBECF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69E3307-193A-4DB0-B910-846E67A5B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20A5EC-0186-4C4D-B08D-A500857F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2CC80-477B-43DE-808C-AF5AB5726841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F45A2E-FC1D-4132-A19F-D426632F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EB66D0-5FB4-4A1F-929F-60AADA70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471E1E66-9483-4AC7-B253-8666562D0CC4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7626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5DD5DBF-F088-4792-B08A-D766855A7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131C94-F88D-46C0-961B-1777D6873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825E3F-9A95-4795-A705-093E64CA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F013D5-B2EA-46C3-B3A7-5041F2CFA358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EFAA4F-D8FD-4724-AF0F-105DE04F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9CBB8D-2A40-4BB0-B0CC-F004A93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E974F56F-1D1E-4999-BE2E-D5FB4EE5FBED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28495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FE9B-5A10-41DF-A5B5-A7173E48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D8A9F4-5A9A-48BB-9A45-DF1D8186012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D712CEB-D727-421A-8CDF-1677AC5BD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5F3D7E-E2E6-4EE0-AD68-95D22B074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27F8955-4BC0-43CB-85D0-B3CCED6CF6F0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B32804A-48C9-4505-A654-F9C6F54D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838690-563C-4811-946F-BF5E8E43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D0A7C68F-6FE1-4857-83A1-8226836DB5C1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7231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DFBAAF-F1EC-42BE-BD2C-20E3C765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B43DE5DE-E108-4843-B409-71F1C0C98323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BC89A8-EC99-4370-9725-6DE5E5F3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1EA98A0-3B1D-46F7-AD33-920A6930E2FF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E6CE9E-C506-4455-BA33-83FF2A81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43B43B-EDB0-464F-A278-96CF1C1B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9D05CE4B-556E-412C-8377-48FD8BCA0C95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45932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CA1179-D9BF-48C1-BB8E-34031BAE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25828CA5-C035-46C2-BBAC-234C645F9A41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E00640-156D-480E-A828-3670B01E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33D4A34-7944-4629-9AA8-5D65DC886547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4B729F-1BE8-4243-A9CA-E0C23890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E74D0F-B236-4B55-8AEF-170DE410D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9F86D0D5-78CA-4DD2-9B69-22AB9AD0609D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8310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18AE6B-DFB0-4C10-A5F2-816B1672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192DEF-E975-401E-96FE-4B697A3B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DB5FD1-A877-40B8-BE98-DBD0DAEA7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C309EE-1A7A-4407-8F94-6B15885008D4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0DF5B4-E80B-443A-9888-0FBE6E2E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760440-06A4-434C-9908-980C37EB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DA8348E9-B157-4CA5-BF1A-DD3A1C7A4BBA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964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A3E6B-A00B-4E64-ACFF-675EC0E0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474D1-13B7-4F5A-807C-D81CD9690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EDD64D-270B-459C-A77C-B899B6E1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70B278-1074-4655-8C80-6FCFBFD24C1A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14697A-99DF-48D7-AAF9-54CF7011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165167-90C1-4AA4-8B18-AC3D3C70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DC968AD7-067F-4510-B7B3-CBC337E35D56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4047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DDDE0F-EB91-427B-9979-A980E36B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364CD8-1B3F-4ED8-9616-A7F601D0B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F90F67B-A3C9-4629-B421-CF6F894D5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CA23EF-9656-4733-AD4B-ED0D5D0E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4B79EE-DF53-4899-9FEA-5602CC41B8B0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04AA7B5-9FAA-4831-A219-D55456F4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E279387-F576-40E8-8FE5-5F791F40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76FA4F3C-615F-4C35-B77F-38F9B8352894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1059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D6F4A1-82ED-4B6F-8E76-2B59AF616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5C4020-910C-4F5D-A13C-D1BA9292F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0886855-1259-4CFF-B16C-937CB0662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C0C808-403F-4C41-89DA-C689FF63E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7DB6ACA-B2BF-422F-B7F1-6294950D9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8D87D36-F837-42D0-8E86-80DD10C5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11217D-BD41-46DC-8CA8-2248E3064595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1B3EC86-30AD-45FD-A4BF-3AE557AF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380B643-3B6D-4FBF-AC24-DDAE15B5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E1C1DD78-5148-4541-AC21-6825AF881F08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6870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3BF6C0-7845-40D4-AFC5-34BA6355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1CF6B2C-4DE6-44B2-B01E-864D4FB8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DAC1D9-685E-48EC-87E5-B4336A00A88E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F89A0BD-A2DD-45EF-A950-3620C693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F8C664-612D-4569-9116-260FE8C9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04A7EFF6-102B-4CA0-8E97-FCDBEAC7E114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910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650781-AEEB-47F9-922D-C2F7F7CC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4B6494-C9B7-4727-ADF6-3251170ACC04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DA2000B-D65E-485F-9FE0-A0B801A0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1C237-1485-42AC-A865-D13EA6FD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B21A42D5-DE94-4D59-BE29-B8326F6EF135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2001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A1179-D7A7-4D09-BA68-1A61DAD25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727866-ADCE-454D-B9C0-9CAD14382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58BEB6-737C-4433-9606-63F36058A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0AE553-8CF7-4A8F-8AEE-907B2D86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CADACC-E781-48D5-8C6A-058B769DADE3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17E7E7-3E4C-4DCC-8620-2D9D5FEF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655E98F-3D59-404B-AFA3-32A5A72F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11A01F2A-97D0-4171-BD83-0036422ECDF2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13548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BF8D99-8CEA-497A-BD66-071B8DAF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F659C8F-EAC3-4ABE-95AB-ED665A789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9919CD-1995-4FC4-9DA4-8A38A0AD6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0C27C8-995D-4295-847F-9A5AA26C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D3E83B-42A6-49C3-9CF5-936AFCA43407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5838B6-548D-45EB-90C5-ACFFD0C5F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50F2F3-366D-4FC2-82A5-9902DC44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B1E2CB3E-D3C1-44FA-8AB7-59AF53E52FD4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2807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686651D9-DEA0-4CDE-A7DE-5E64A795887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CC291B5C-C049-4094-A955-5F64AEB53F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 dirty="0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47712DD8-724D-4829-88E4-B38F03AF76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 dirty="0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4414B69F-FFFE-4F21-A4BC-FEEB9A905B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FD65C58-B8EA-472E-BE35-F6453D3135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9F677FE-2F02-442F-B2E7-537E44A1CED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24EFEE82-CD17-4F9D-9526-8B6AA2D05E8C}" type="datetime1">
              <a:rPr lang="it-IT" altLang="it-IT"/>
              <a:pPr/>
              <a:t>18/06/2020</a:t>
            </a:fld>
            <a:endParaRPr lang="it-IT" altLang="it-IT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540183B-97A5-470F-9581-9FE2D59C67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it-IT" dirty="0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970DF80-B701-4F95-88DC-B8801AB17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it-IT" dirty="0"/>
              <a:t>Pagina </a:t>
            </a:r>
            <a:fld id="{6C1B8952-C17C-4026-AE74-39DFDD30EC1A}" type="slidenum">
              <a:rPr lang="it-IT" altLang="it-IT"/>
              <a:pPr/>
              <a:t>‹#›</a:t>
            </a:fld>
            <a:endParaRPr lang="it-IT" alt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0B7D005C-E3C7-4A85-9699-F83E2780A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79463E6A-9DB0-4F81-B9AC-D562E19379F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43036" y="1366345"/>
            <a:ext cx="6138862" cy="685800"/>
          </a:xfrm>
        </p:spPr>
        <p:txBody>
          <a:bodyPr/>
          <a:lstStyle/>
          <a:p>
            <a:pPr algn="l"/>
            <a:r>
              <a:rPr lang="it-IT" altLang="it-IT" sz="1800" i="1" dirty="0">
                <a:solidFill>
                  <a:schemeClr val="bg1"/>
                </a:solidFill>
              </a:rPr>
              <a:t>Control of Multi-Robot systems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7CFFD16-AB60-4BB4-8FC3-4009D562EF0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47900" y="409575"/>
            <a:ext cx="6096000" cy="581025"/>
          </a:xfrm>
        </p:spPr>
        <p:txBody>
          <a:bodyPr anchor="t"/>
          <a:lstStyle/>
          <a:p>
            <a:pPr algn="l"/>
            <a:r>
              <a:rPr lang="it-IT" altLang="it-IT" sz="2400" dirty="0">
                <a:solidFill>
                  <a:schemeClr val="bg1"/>
                </a:solidFill>
              </a:rPr>
              <a:t>Rendez-vous and Formation Control for </a:t>
            </a:r>
            <a:r>
              <a:rPr lang="it-IT" altLang="it-IT" sz="2400" dirty="0" err="1">
                <a:solidFill>
                  <a:schemeClr val="bg1"/>
                </a:solidFill>
              </a:rPr>
              <a:t>Unicycles</a:t>
            </a:r>
            <a:r>
              <a:rPr lang="it-IT" altLang="it-IT" sz="2400" dirty="0">
                <a:solidFill>
                  <a:schemeClr val="bg1"/>
                </a:solidFill>
              </a:rPr>
              <a:t> via Consensus</a:t>
            </a:r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B5DD618B-3AD0-465E-992D-747B6A3AEA43}"/>
              </a:ext>
            </a:extLst>
          </p:cNvPr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4D1CFB56-C9FB-4DAC-983F-4BEFDD979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 descr="logo +marchio">
              <a:extLst>
                <a:ext uri="{FF2B5EF4-FFF2-40B4-BE49-F238E27FC236}">
                  <a16:creationId xmlns:a16="http://schemas.microsoft.com/office/drawing/2014/main" id="{6F5C9EE9-1F1A-49F0-8F5F-083939D20C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1E757466-6B27-4AA3-AE96-0EF6816B3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501300-6D99-4CEA-AF77-1B314C78E19D}"/>
              </a:ext>
            </a:extLst>
          </p:cNvPr>
          <p:cNvSpPr txBox="1"/>
          <p:nvPr/>
        </p:nvSpPr>
        <p:spPr>
          <a:xfrm>
            <a:off x="2243138" y="2852936"/>
            <a:ext cx="672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Dipartimento di Ingegneria Informatica, Automatica e Gestionale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30D340-05AE-4696-8862-8F5AA6B22C3B}"/>
              </a:ext>
            </a:extLst>
          </p:cNvPr>
          <p:cNvSpPr txBox="1"/>
          <p:nvPr/>
        </p:nvSpPr>
        <p:spPr>
          <a:xfrm>
            <a:off x="2243138" y="5013176"/>
            <a:ext cx="2112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Stefano De Filippis                                     </a:t>
            </a:r>
          </a:p>
          <a:p>
            <a:r>
              <a:rPr lang="it-IT" sz="1600"/>
              <a:t>Andrea Tantucci</a:t>
            </a:r>
          </a:p>
          <a:p>
            <a:r>
              <a:rPr lang="it-IT" sz="1600"/>
              <a:t>Andrea Wrona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DDE434-C6FA-4D3F-A8BC-89C401B25AC8}"/>
              </a:ext>
            </a:extLst>
          </p:cNvPr>
          <p:cNvSpPr txBox="1"/>
          <p:nvPr/>
        </p:nvSpPr>
        <p:spPr>
          <a:xfrm>
            <a:off x="6012160" y="5145766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Professor: Andrea Cristofaro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CFD0-156B-9C4D-9F46-E4879C74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3 agents – Rendez</a:t>
            </a:r>
            <a:r>
              <a:rPr lang="en-US" dirty="0"/>
              <a:t>-</a:t>
            </a:r>
            <a:r>
              <a:rPr lang="en-IT" dirty="0"/>
              <a:t>vous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73EB-88EF-2B4F-A2BE-63A2AC1A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B4721-9BB6-6943-8981-877E17A0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</a:t>
            </a:r>
            <a:r>
              <a:rPr lang="it-IT" altLang="it-IT" dirty="0" err="1"/>
              <a:t>formation</a:t>
            </a:r>
            <a:r>
              <a:rPr lang="it-IT" altLang="it-IT" dirty="0"/>
              <a:t> control for </a:t>
            </a:r>
            <a:r>
              <a:rPr lang="it-IT" altLang="it-IT" dirty="0" err="1"/>
              <a:t>unicycles</a:t>
            </a:r>
            <a:r>
              <a:rPr lang="it-IT" altLang="it-IT" dirty="0"/>
              <a:t> via </a:t>
            </a:r>
            <a:r>
              <a:rPr lang="it-IT" altLang="it-IT" dirty="0" err="1"/>
              <a:t>consensus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3BD-0FC0-3C43-8ABD-62986809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10</a:t>
            </a:fld>
            <a:endParaRPr lang="it-IT" altLang="it-IT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A9A83E-2D54-2945-8513-70153603E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488" y="1052513"/>
            <a:ext cx="7559675" cy="4114800"/>
          </a:xfrm>
        </p:spPr>
        <p:txBody>
          <a:bodyPr/>
          <a:lstStyle/>
          <a:p>
            <a:pPr marL="0" indent="0" algn="just">
              <a:buNone/>
            </a:pPr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marL="0" indent="0" algn="just">
              <a:buNone/>
            </a:pPr>
            <a:endParaRPr lang="en-GB" sz="1600" dirty="0"/>
          </a:p>
          <a:p>
            <a:pPr marL="0" indent="0" algn="just">
              <a:buNone/>
            </a:pPr>
            <a:endParaRPr lang="en-IT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B6B6F-B40D-9141-AEAB-809EFC141E19}"/>
              </a:ext>
            </a:extLst>
          </p:cNvPr>
          <p:cNvSpPr txBox="1"/>
          <p:nvPr/>
        </p:nvSpPr>
        <p:spPr>
          <a:xfrm>
            <a:off x="1470956" y="1165227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>
                <a:solidFill>
                  <a:srgbClr val="000000"/>
                </a:solidFill>
              </a:rPr>
              <a:t>Initial Conditions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7D7FC5-5BAE-6B47-8C58-E1F2AF05CE98}"/>
              </a:ext>
            </a:extLst>
          </p:cNvPr>
          <p:cNvSpPr/>
          <p:nvPr/>
        </p:nvSpPr>
        <p:spPr bwMode="auto">
          <a:xfrm rot="16200000">
            <a:off x="3729879" y="913817"/>
            <a:ext cx="504056" cy="841374"/>
          </a:xfrm>
          <a:prstGeom prst="downArrow">
            <a:avLst/>
          </a:prstGeom>
          <a:solidFill>
            <a:srgbClr val="83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2CE593-ACBB-A34C-A49A-D29814EA7594}"/>
                  </a:ext>
                </a:extLst>
              </p:cNvPr>
              <p:cNvSpPr txBox="1"/>
              <p:nvPr/>
            </p:nvSpPr>
            <p:spPr>
              <a:xfrm>
                <a:off x="4752767" y="1052513"/>
                <a:ext cx="259228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−10   12    10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sz="1600" b="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IT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12   −12     8</m:t>
                            </m:r>
                          </m:e>
                        </m:d>
                      </m:e>
                      <m:sup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it-IT" sz="1600" b="0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/2     </m:t>
                              </m:r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/2    0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T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2CE593-ACBB-A34C-A49A-D29814EA7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7" y="1052513"/>
                <a:ext cx="2592287" cy="738664"/>
              </a:xfrm>
              <a:prstGeom prst="rect">
                <a:avLst/>
              </a:prstGeom>
              <a:blipFill>
                <a:blip r:embed="rId2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AC52F83-31AE-C345-9330-342F1C77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2" y="2218624"/>
            <a:ext cx="4296494" cy="3443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27ABC-590C-4F19-A51D-FCDDD598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484" y="2305527"/>
            <a:ext cx="4188539" cy="33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CFD0-156B-9C4D-9F46-E4879C74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3 agents – Rendez</a:t>
            </a:r>
            <a:r>
              <a:rPr lang="en-US" dirty="0"/>
              <a:t>-</a:t>
            </a:r>
            <a:r>
              <a:rPr lang="en-IT" dirty="0"/>
              <a:t>vous with weighted control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73EB-88EF-2B4F-A2BE-63A2AC1A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B4721-9BB6-6943-8981-877E17A0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</a:t>
            </a:r>
            <a:r>
              <a:rPr lang="it-IT" altLang="it-IT" dirty="0" err="1"/>
              <a:t>formation</a:t>
            </a:r>
            <a:r>
              <a:rPr lang="it-IT" altLang="it-IT" dirty="0"/>
              <a:t> control for </a:t>
            </a:r>
            <a:r>
              <a:rPr lang="it-IT" altLang="it-IT" dirty="0" err="1"/>
              <a:t>unicycles</a:t>
            </a:r>
            <a:r>
              <a:rPr lang="it-IT" altLang="it-IT" dirty="0"/>
              <a:t> via </a:t>
            </a:r>
            <a:r>
              <a:rPr lang="it-IT" altLang="it-IT" dirty="0" err="1"/>
              <a:t>consensus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3BD-0FC0-3C43-8ABD-62986809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11</a:t>
            </a:fld>
            <a:endParaRPr lang="it-IT" altLang="it-IT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A9A83E-2D54-2945-8513-70153603E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488" y="1052513"/>
            <a:ext cx="7559675" cy="4114800"/>
          </a:xfrm>
        </p:spPr>
        <p:txBody>
          <a:bodyPr/>
          <a:lstStyle/>
          <a:p>
            <a:pPr marL="0" indent="0" algn="just">
              <a:buNone/>
            </a:pPr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marL="0" indent="0" algn="just">
              <a:buNone/>
            </a:pPr>
            <a:endParaRPr lang="en-GB" sz="1600" dirty="0"/>
          </a:p>
          <a:p>
            <a:pPr marL="0" indent="0" algn="just">
              <a:buNone/>
            </a:pPr>
            <a:endParaRPr lang="en-IT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B6B6F-B40D-9141-AEAB-809EFC141E19}"/>
              </a:ext>
            </a:extLst>
          </p:cNvPr>
          <p:cNvSpPr txBox="1"/>
          <p:nvPr/>
        </p:nvSpPr>
        <p:spPr>
          <a:xfrm>
            <a:off x="644325" y="1465686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>
                <a:solidFill>
                  <a:srgbClr val="000000"/>
                </a:solidFill>
              </a:rPr>
              <a:t>Initial Conditions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7D7FC5-5BAE-6B47-8C58-E1F2AF05CE98}"/>
              </a:ext>
            </a:extLst>
          </p:cNvPr>
          <p:cNvSpPr/>
          <p:nvPr/>
        </p:nvSpPr>
        <p:spPr bwMode="auto">
          <a:xfrm rot="16200000">
            <a:off x="2856181" y="1232377"/>
            <a:ext cx="504056" cy="841374"/>
          </a:xfrm>
          <a:prstGeom prst="downArrow">
            <a:avLst/>
          </a:prstGeom>
          <a:solidFill>
            <a:srgbClr val="83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2CE593-ACBB-A34C-A49A-D29814EA7594}"/>
                  </a:ext>
                </a:extLst>
              </p:cNvPr>
              <p:cNvSpPr txBox="1"/>
              <p:nvPr/>
            </p:nvSpPr>
            <p:spPr>
              <a:xfrm>
                <a:off x="3718107" y="1260675"/>
                <a:ext cx="259228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−10   12    10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sz="1600" b="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IT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12   −12     8</m:t>
                            </m:r>
                          </m:e>
                        </m:d>
                      </m:e>
                      <m:sup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it-IT" sz="1600" b="0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/2     </m:t>
                              </m:r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/2    0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T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2CE593-ACBB-A34C-A49A-D29814EA7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107" y="1260675"/>
                <a:ext cx="2592287" cy="738664"/>
              </a:xfrm>
              <a:prstGeom prst="rect">
                <a:avLst/>
              </a:prstGeom>
              <a:blipFill>
                <a:blip r:embed="rId2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951831B-35B8-414A-B465-A0D5EF7188DB}"/>
              </a:ext>
            </a:extLst>
          </p:cNvPr>
          <p:cNvSpPr txBox="1"/>
          <p:nvPr/>
        </p:nvSpPr>
        <p:spPr>
          <a:xfrm>
            <a:off x="6221249" y="1465686"/>
            <a:ext cx="940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D224172F-87AD-554D-8BC5-313008427A41}"/>
              </a:ext>
            </a:extLst>
          </p:cNvPr>
          <p:cNvSpPr/>
          <p:nvPr/>
        </p:nvSpPr>
        <p:spPr bwMode="auto">
          <a:xfrm rot="16200000">
            <a:off x="7361792" y="1316136"/>
            <a:ext cx="395337" cy="673852"/>
          </a:xfrm>
          <a:prstGeom prst="downArrow">
            <a:avLst/>
          </a:prstGeom>
          <a:solidFill>
            <a:srgbClr val="83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F15D4A-D4D2-F94B-8338-74E7FD31EFEC}"/>
              </a:ext>
            </a:extLst>
          </p:cNvPr>
          <p:cNvSpPr txBox="1"/>
          <p:nvPr/>
        </p:nvSpPr>
        <p:spPr>
          <a:xfrm>
            <a:off x="8027573" y="1483785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k</a:t>
            </a:r>
            <a:r>
              <a:rPr lang="en-IT" sz="1600" dirty="0">
                <a:solidFill>
                  <a:srgbClr val="000000"/>
                </a:solidFill>
              </a:rPr>
              <a:t> = 0.1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B3591674-EB5E-A24F-960F-E35B7229E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8" y="2253614"/>
            <a:ext cx="4276203" cy="3477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05784E-F84E-47C2-BE0D-80F6233E0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13" y="2422587"/>
            <a:ext cx="4144414" cy="3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70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CFD0-156B-9C4D-9F46-E4879C74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3 agents – Rendez</a:t>
            </a:r>
            <a:r>
              <a:rPr lang="en-US" dirty="0"/>
              <a:t>-</a:t>
            </a:r>
            <a:r>
              <a:rPr lang="en-IT" dirty="0"/>
              <a:t>vous Control Efforts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73EB-88EF-2B4F-A2BE-63A2AC1A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B4721-9BB6-6943-8981-877E17A0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</a:t>
            </a:r>
            <a:r>
              <a:rPr lang="it-IT" altLang="it-IT" dirty="0" err="1"/>
              <a:t>formation</a:t>
            </a:r>
            <a:r>
              <a:rPr lang="it-IT" altLang="it-IT" dirty="0"/>
              <a:t> control for </a:t>
            </a:r>
            <a:r>
              <a:rPr lang="it-IT" altLang="it-IT" dirty="0" err="1"/>
              <a:t>unicycles</a:t>
            </a:r>
            <a:r>
              <a:rPr lang="it-IT" altLang="it-IT" dirty="0"/>
              <a:t> via </a:t>
            </a:r>
            <a:r>
              <a:rPr lang="it-IT" altLang="it-IT" dirty="0" err="1"/>
              <a:t>consensus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3BD-0FC0-3C43-8ABD-62986809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12</a:t>
            </a:fld>
            <a:endParaRPr lang="it-IT" altLang="it-IT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A9A83E-2D54-2945-8513-70153603E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488" y="1052513"/>
            <a:ext cx="7559675" cy="4114800"/>
          </a:xfrm>
        </p:spPr>
        <p:txBody>
          <a:bodyPr/>
          <a:lstStyle/>
          <a:p>
            <a:pPr marL="0" indent="0" algn="just">
              <a:buNone/>
            </a:pPr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marL="0" indent="0" algn="just">
              <a:buNone/>
            </a:pPr>
            <a:endParaRPr lang="en-GB" sz="1600" dirty="0"/>
          </a:p>
          <a:p>
            <a:pPr marL="0" indent="0" algn="just">
              <a:buNone/>
            </a:pPr>
            <a:endParaRPr lang="en-IT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F97BD4-4414-9C41-B013-FF6D9641862E}"/>
              </a:ext>
            </a:extLst>
          </p:cNvPr>
          <p:cNvSpPr txBox="1"/>
          <p:nvPr/>
        </p:nvSpPr>
        <p:spPr>
          <a:xfrm>
            <a:off x="1046716" y="506222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>
                <a:solidFill>
                  <a:srgbClr val="000000"/>
                </a:solidFill>
              </a:rPr>
              <a:t>Control effort without weight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5B397-EE7D-0246-8BE1-70C9B1E5E32A}"/>
              </a:ext>
            </a:extLst>
          </p:cNvPr>
          <p:cNvSpPr txBox="1"/>
          <p:nvPr/>
        </p:nvSpPr>
        <p:spPr>
          <a:xfrm>
            <a:off x="5780153" y="5061193"/>
            <a:ext cx="2945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>
                <a:solidFill>
                  <a:srgbClr val="000000"/>
                </a:solidFill>
              </a:rPr>
              <a:t>Control effort with weight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DD15ECC-6780-294A-8088-99D71D533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6" y="1494422"/>
            <a:ext cx="4385804" cy="3522457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41248D1A-09E2-6C47-BCE1-22FA8A88D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15" y="1526302"/>
            <a:ext cx="4249185" cy="34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4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CFD0-156B-9C4D-9F46-E4879C74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3 agents – Formation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73EB-88EF-2B4F-A2BE-63A2AC1A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B4721-9BB6-6943-8981-877E17A0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</a:t>
            </a:r>
            <a:r>
              <a:rPr lang="it-IT" altLang="it-IT" dirty="0" err="1"/>
              <a:t>formation</a:t>
            </a:r>
            <a:r>
              <a:rPr lang="it-IT" altLang="it-IT" dirty="0"/>
              <a:t> control for </a:t>
            </a:r>
            <a:r>
              <a:rPr lang="it-IT" altLang="it-IT" dirty="0" err="1"/>
              <a:t>unicycles</a:t>
            </a:r>
            <a:r>
              <a:rPr lang="it-IT" altLang="it-IT" dirty="0"/>
              <a:t> via </a:t>
            </a:r>
            <a:r>
              <a:rPr lang="it-IT" altLang="it-IT" dirty="0" err="1"/>
              <a:t>consensus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3BD-0FC0-3C43-8ABD-62986809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13</a:t>
            </a:fld>
            <a:endParaRPr lang="it-IT" altLang="it-IT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A9A83E-2D54-2945-8513-70153603E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488" y="1052513"/>
            <a:ext cx="7559675" cy="4114800"/>
          </a:xfrm>
        </p:spPr>
        <p:txBody>
          <a:bodyPr/>
          <a:lstStyle/>
          <a:p>
            <a:pPr marL="0" indent="0" algn="just">
              <a:buNone/>
            </a:pPr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marL="0" indent="0" algn="just">
              <a:buNone/>
            </a:pPr>
            <a:endParaRPr lang="en-GB" sz="1600" dirty="0"/>
          </a:p>
          <a:p>
            <a:pPr marL="0" indent="0" algn="just">
              <a:buNone/>
            </a:pPr>
            <a:endParaRPr lang="en-IT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B6B6F-B40D-9141-AEAB-809EFC141E19}"/>
              </a:ext>
            </a:extLst>
          </p:cNvPr>
          <p:cNvSpPr txBox="1"/>
          <p:nvPr/>
        </p:nvSpPr>
        <p:spPr>
          <a:xfrm>
            <a:off x="633215" y="1194579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>
                <a:solidFill>
                  <a:srgbClr val="000000"/>
                </a:solidFill>
              </a:rPr>
              <a:t>Initial Conditions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7D7FC5-5BAE-6B47-8C58-E1F2AF05CE98}"/>
              </a:ext>
            </a:extLst>
          </p:cNvPr>
          <p:cNvSpPr/>
          <p:nvPr/>
        </p:nvSpPr>
        <p:spPr bwMode="auto">
          <a:xfrm rot="16200000">
            <a:off x="2565087" y="943168"/>
            <a:ext cx="504056" cy="841374"/>
          </a:xfrm>
          <a:prstGeom prst="downArrow">
            <a:avLst/>
          </a:prstGeom>
          <a:solidFill>
            <a:srgbClr val="83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2CE593-ACBB-A34C-A49A-D29814EA7594}"/>
                  </a:ext>
                </a:extLst>
              </p:cNvPr>
              <p:cNvSpPr txBox="1"/>
              <p:nvPr/>
            </p:nvSpPr>
            <p:spPr>
              <a:xfrm>
                <a:off x="3131840" y="994523"/>
                <a:ext cx="259228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−10   12    10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sz="1600" b="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IT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12   −12     8</m:t>
                            </m:r>
                          </m:e>
                        </m:d>
                      </m:e>
                      <m:sup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it-IT" sz="1600" b="0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/2     </m:t>
                              </m:r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/2    0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T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2CE593-ACBB-A34C-A49A-D29814EA7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994523"/>
                <a:ext cx="2592287" cy="738664"/>
              </a:xfrm>
              <a:prstGeom prst="rect">
                <a:avLst/>
              </a:prstGeom>
              <a:blipFill>
                <a:blip r:embed="rId2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FF948F1-2C12-C041-AA08-8D0883B05C3B}"/>
              </a:ext>
            </a:extLst>
          </p:cNvPr>
          <p:cNvSpPr txBox="1"/>
          <p:nvPr/>
        </p:nvSpPr>
        <p:spPr>
          <a:xfrm>
            <a:off x="5507326" y="1143839"/>
            <a:ext cx="1584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>
                <a:solidFill>
                  <a:srgbClr val="000000"/>
                </a:solidFill>
              </a:rPr>
              <a:t>Desired values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67E19E51-5DAA-8E4C-A694-A237198CFF94}"/>
              </a:ext>
            </a:extLst>
          </p:cNvPr>
          <p:cNvSpPr/>
          <p:nvPr/>
        </p:nvSpPr>
        <p:spPr bwMode="auto">
          <a:xfrm rot="16200000">
            <a:off x="7206506" y="908534"/>
            <a:ext cx="504056" cy="841374"/>
          </a:xfrm>
          <a:prstGeom prst="downArrow">
            <a:avLst/>
          </a:prstGeom>
          <a:solidFill>
            <a:srgbClr val="83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9AC6CE-3C44-A447-A5C4-1883EC81A05A}"/>
                  </a:ext>
                </a:extLst>
              </p:cNvPr>
              <p:cNvSpPr txBox="1"/>
              <p:nvPr/>
            </p:nvSpPr>
            <p:spPr>
              <a:xfrm>
                <a:off x="8073056" y="943784"/>
                <a:ext cx="1068369" cy="741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b="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b="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ra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IT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9AC6CE-3C44-A447-A5C4-1883EC81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056" y="943784"/>
                <a:ext cx="1068369" cy="741357"/>
              </a:xfrm>
              <a:prstGeom prst="rect">
                <a:avLst/>
              </a:prstGeom>
              <a:blipFill>
                <a:blip r:embed="rId3"/>
                <a:stretch>
                  <a:fillRect l="-3977" r="-2841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D958964-9B7C-2E4F-8C5E-93C20F7BC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60" y="2136684"/>
            <a:ext cx="4428926" cy="3526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EE03C1-D5FF-44EC-8407-2F978409E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527" y="2205941"/>
            <a:ext cx="4188719" cy="34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3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B3A3-65A5-D14F-81B1-76B945E8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3 agents – Formation Control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65FD-CB57-284D-BB66-20424F0D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3995-1015-4741-94B9-6513F0A5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Titolo Presentazione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AEBAE-217B-344B-B9B1-661B964B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14</a:t>
            </a:fld>
            <a:endParaRPr lang="it-IT" altLang="it-IT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5ACBB9F9-6D14-DC47-9BC2-D5485511D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13" y="1268760"/>
            <a:ext cx="5214174" cy="4114800"/>
          </a:xfrm>
        </p:spPr>
      </p:pic>
    </p:spTree>
    <p:extLst>
      <p:ext uri="{BB962C8B-B14F-4D97-AF65-F5344CB8AC3E}">
        <p14:creationId xmlns:p14="http://schemas.microsoft.com/office/powerpoint/2010/main" val="2357248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 agents – Graph structure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5B1E-9C05-2A44-B94E-9F9E3AB30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933616"/>
            <a:ext cx="7559675" cy="4871648"/>
          </a:xfrm>
        </p:spPr>
        <p:txBody>
          <a:bodyPr/>
          <a:lstStyle/>
          <a:p>
            <a:pPr algn="just"/>
            <a:r>
              <a:rPr lang="en-GB" sz="1600" dirty="0"/>
              <a:t>The network structure has been modified, so that one robot can send information only to another one.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The agents which do not communicate (two couples) will not maintain the desired distance in the formation control.</a:t>
            </a:r>
          </a:p>
          <a:p>
            <a:pPr algn="just"/>
            <a:endParaRPr lang="en-GB" sz="1600" dirty="0"/>
          </a:p>
          <a:p>
            <a:pPr algn="just"/>
            <a:endParaRPr lang="en-IT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15</a:t>
            </a:fld>
            <a:endParaRPr lang="it-IT" alt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20C2D-3764-4C25-95A6-3657506E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383" y="2482273"/>
            <a:ext cx="4056933" cy="336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8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 agents – Rendez-vous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5B1E-9C05-2A44-B94E-9F9E3AB30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76" y="1861104"/>
            <a:ext cx="2807640" cy="684028"/>
          </a:xfrm>
        </p:spPr>
        <p:txBody>
          <a:bodyPr/>
          <a:lstStyle/>
          <a:p>
            <a:pPr marL="0" indent="0" algn="ctr">
              <a:buNone/>
            </a:pPr>
            <a:r>
              <a:rPr lang="en-GB" sz="1600" dirty="0"/>
              <a:t>Initial conditions</a:t>
            </a:r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marL="0" indent="0" algn="just">
              <a:buNone/>
            </a:pPr>
            <a:endParaRPr lang="en-GB" sz="1600" dirty="0"/>
          </a:p>
          <a:p>
            <a:pPr algn="just"/>
            <a:endParaRPr lang="en-IT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16</a:t>
            </a:fld>
            <a:endParaRPr lang="it-IT" alt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9102C-9788-4DCA-8D51-DFC8D47F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6" y="3135377"/>
            <a:ext cx="2807640" cy="1084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6655C8-AA5B-42BF-8EB7-2CD824A7D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903" y="1394798"/>
            <a:ext cx="5106993" cy="4068404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39DB02-E738-4A9C-BD6E-955B139510D2}"/>
              </a:ext>
            </a:extLst>
          </p:cNvPr>
          <p:cNvSpPr/>
          <p:nvPr/>
        </p:nvSpPr>
        <p:spPr bwMode="auto">
          <a:xfrm>
            <a:off x="1691680" y="2337707"/>
            <a:ext cx="438944" cy="684028"/>
          </a:xfrm>
          <a:prstGeom prst="downArrow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385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 agents – Formation control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933616"/>
                <a:ext cx="6984379" cy="1343256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sz="1600" dirty="0"/>
                  <a:t>Design parameters</a:t>
                </a:r>
              </a:p>
              <a:p>
                <a:pPr marL="0" indent="0" algn="just">
                  <a:buNone/>
                </a:pPr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=12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=0.9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933616"/>
                <a:ext cx="6984379" cy="1343256"/>
              </a:xfrm>
              <a:blipFill>
                <a:blip r:embed="rId2"/>
                <a:stretch>
                  <a:fillRect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17</a:t>
            </a:fld>
            <a:endParaRPr lang="it-IT" alt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BC97D-2751-4FF2-8190-4F6FD2F39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3" y="2296088"/>
            <a:ext cx="9092051" cy="33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8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 agents – Movie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18</a:t>
            </a:fld>
            <a:endParaRPr lang="it-IT" altLang="it-IT" dirty="0"/>
          </a:p>
        </p:txBody>
      </p:sp>
      <p:pic>
        <p:nvPicPr>
          <p:cNvPr id="8" name="Constant velocity formation">
            <a:hlinkClick r:id="" action="ppaction://media"/>
            <a:extLst>
              <a:ext uri="{FF2B5EF4-FFF2-40B4-BE49-F238E27FC236}">
                <a16:creationId xmlns:a16="http://schemas.microsoft.com/office/drawing/2014/main" id="{E1C67319-8A67-4976-AF60-E1A8513E14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07390"/>
            <a:ext cx="9144000" cy="40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4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5 agents – Graph structure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5B1E-9C05-2A44-B94E-9F9E3AB30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933616"/>
            <a:ext cx="7559675" cy="4871648"/>
          </a:xfrm>
        </p:spPr>
        <p:txBody>
          <a:bodyPr/>
          <a:lstStyle/>
          <a:p>
            <a:pPr algn="just"/>
            <a:r>
              <a:rPr lang="en-GB" sz="1600" dirty="0"/>
              <a:t>As before, one robot can send information only to another one.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The agents which do not communicate will not maintain the desired distance in the formation control.</a:t>
            </a:r>
          </a:p>
          <a:p>
            <a:pPr algn="just"/>
            <a:endParaRPr lang="en-GB" sz="1600" dirty="0"/>
          </a:p>
          <a:p>
            <a:pPr algn="just"/>
            <a:endParaRPr lang="en-IT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19</a:t>
            </a:fld>
            <a:endParaRPr lang="it-IT" alt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AC683-8431-4E1E-84CD-CF0DE5D8C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65" y="2204864"/>
            <a:ext cx="441826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77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Rendez-vous </a:t>
            </a:r>
            <a:r>
              <a:rPr lang="it-IT" dirty="0" err="1"/>
              <a:t>Problem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933616"/>
                <a:ext cx="7559675" cy="4871648"/>
              </a:xfrm>
            </p:spPr>
            <p:txBody>
              <a:bodyPr/>
              <a:lstStyle/>
              <a:p>
                <a:pPr algn="just"/>
                <a:r>
                  <a:rPr lang="en-GB" sz="1600" dirty="0"/>
                  <a:t>Specific application of the consensus problem</a:t>
                </a:r>
              </a:p>
              <a:p>
                <a:pPr algn="just"/>
                <a:endParaRPr lang="en-GB" sz="1600" dirty="0"/>
              </a:p>
              <a:p>
                <a:pPr algn="just"/>
                <a:r>
                  <a:rPr lang="en-GB" sz="1600" dirty="0"/>
                  <a:t>Consider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/>
                  <a:t> agents with state                  and dynamics </a:t>
                </a:r>
              </a:p>
              <a:p>
                <a:pPr algn="just"/>
                <a:endParaRPr lang="en-GB" sz="1600" dirty="0"/>
              </a:p>
              <a:p>
                <a:pPr algn="just"/>
                <a:r>
                  <a:rPr lang="en-GB" sz="1600" dirty="0"/>
                  <a:t>Interconnection represented by a graph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r>
                  <a:rPr lang="en-GB" sz="1600" dirty="0"/>
                  <a:t>Find control         such that</a:t>
                </a:r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r>
                  <a:rPr lang="en-GB" sz="1600" dirty="0"/>
                  <a:t>In </a:t>
                </a:r>
                <a:r>
                  <a:rPr lang="en-GB" sz="1600" dirty="0" err="1"/>
                  <a:t>rendez-vous</a:t>
                </a:r>
                <a:r>
                  <a:rPr lang="en-GB" sz="1600" dirty="0"/>
                  <a:t> problem the state is made by position on the plane and we want agents to meet at same location.</a:t>
                </a:r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marL="0" indent="0" algn="just">
                  <a:buNone/>
                </a:pPr>
                <a:endParaRPr lang="en-GB" sz="1600" dirty="0"/>
              </a:p>
              <a:p>
                <a:pPr algn="just"/>
                <a:endParaRPr lang="en-IT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933616"/>
                <a:ext cx="7559675" cy="4871648"/>
              </a:xfrm>
              <a:blipFill>
                <a:blip r:embed="rId2"/>
                <a:stretch>
                  <a:fillRect l="-323" t="-375" r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2</a:t>
            </a:fld>
            <a:endParaRPr lang="it-IT" alt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48484DB-F55E-407F-BF6A-E9B66E3E1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3180"/>
            <a:ext cx="192128" cy="150958"/>
          </a:xfrm>
          <a:prstGeom prst="rect">
            <a:avLst/>
          </a:prstGeom>
        </p:spPr>
      </p:pic>
      <p:pic>
        <p:nvPicPr>
          <p:cNvPr id="17" name="Immagine 1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7933C65B-4935-45BF-8281-F9DFF05BD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06" y="3429000"/>
            <a:ext cx="2520280" cy="775042"/>
          </a:xfrm>
          <a:prstGeom prst="rect">
            <a:avLst/>
          </a:prstGeom>
        </p:spPr>
      </p:pic>
      <p:pic>
        <p:nvPicPr>
          <p:cNvPr id="19" name="Immagine 1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69BC85F-F6CC-42A4-95E0-6F5768581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505227"/>
            <a:ext cx="854286" cy="395462"/>
          </a:xfrm>
          <a:prstGeom prst="rect">
            <a:avLst/>
          </a:prstGeom>
        </p:spPr>
      </p:pic>
      <p:pic>
        <p:nvPicPr>
          <p:cNvPr id="21" name="Immagine 2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BB794BB-AD95-4B4F-8706-D013FE600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05227"/>
            <a:ext cx="1331168" cy="3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09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5 agents – Rendez-vous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20</a:t>
            </a:fld>
            <a:endParaRPr lang="it-IT" alt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4CEA5-BF7D-406E-BA99-7586E64F1679}"/>
              </a:ext>
            </a:extLst>
          </p:cNvPr>
          <p:cNvSpPr txBox="1"/>
          <p:nvPr/>
        </p:nvSpPr>
        <p:spPr>
          <a:xfrm>
            <a:off x="1033389" y="1075627"/>
            <a:ext cx="3599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trajectories the unicycles have to follow in order to perform the </a:t>
            </a:r>
            <a:r>
              <a:rPr lang="en-US" sz="1600" dirty="0" err="1">
                <a:solidFill>
                  <a:srgbClr val="000000"/>
                </a:solidFill>
              </a:rPr>
              <a:t>rendez-vous</a:t>
            </a:r>
            <a:r>
              <a:rPr lang="en-US" sz="1600" dirty="0">
                <a:solidFill>
                  <a:srgbClr val="000000"/>
                </a:solidFill>
              </a:rPr>
              <a:t> are unrealistic;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control law is not feasible from a physical point of view.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F101CB-6A49-48FF-BF57-84932723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76" y="2615707"/>
            <a:ext cx="3932045" cy="3204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5F1FE1-ED4F-4F41-A9E5-D1959C1B7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64" y="2526389"/>
            <a:ext cx="4440736" cy="33305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10BF3C-DD61-453A-9016-89D0ABE39E45}"/>
              </a:ext>
            </a:extLst>
          </p:cNvPr>
          <p:cNvSpPr txBox="1"/>
          <p:nvPr/>
        </p:nvSpPr>
        <p:spPr>
          <a:xfrm>
            <a:off x="5295900" y="1405533"/>
            <a:ext cx="3599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</a:rPr>
              <a:t>The solution is to add a weight on the control, slowing down the transient</a:t>
            </a:r>
          </a:p>
        </p:txBody>
      </p:sp>
    </p:spTree>
    <p:extLst>
      <p:ext uri="{BB962C8B-B14F-4D97-AF65-F5344CB8AC3E}">
        <p14:creationId xmlns:p14="http://schemas.microsoft.com/office/powerpoint/2010/main" val="409086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5 agents – Formation control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933616"/>
                <a:ext cx="6984379" cy="1343256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sz="1600" dirty="0"/>
                  <a:t>Design parameters</a:t>
                </a:r>
              </a:p>
              <a:p>
                <a:pPr marL="0" indent="0" algn="just">
                  <a:buNone/>
                </a:pPr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=5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=3.8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=0.8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933616"/>
                <a:ext cx="6984379" cy="1343256"/>
              </a:xfrm>
              <a:blipFill>
                <a:blip r:embed="rId2"/>
                <a:stretch>
                  <a:fillRect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21</a:t>
            </a:fld>
            <a:endParaRPr lang="it-IT" alt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B03D3-44C7-440F-900F-399C9E10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6" y="2296088"/>
            <a:ext cx="8956908" cy="33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3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5 agents – Movie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22</a:t>
            </a:fld>
            <a:endParaRPr lang="it-IT" altLang="it-IT" dirty="0"/>
          </a:p>
        </p:txBody>
      </p:sp>
      <p:pic>
        <p:nvPicPr>
          <p:cNvPr id="3" name="Elliptic Formation">
            <a:hlinkClick r:id="" action="ppaction://media"/>
            <a:extLst>
              <a:ext uri="{FF2B5EF4-FFF2-40B4-BE49-F238E27FC236}">
                <a16:creationId xmlns:a16="http://schemas.microsoft.com/office/drawing/2014/main" id="{728E0588-E447-4A5B-8E8A-267966795D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17638"/>
            <a:ext cx="91440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4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Consensus </a:t>
            </a:r>
            <a:r>
              <a:rPr lang="it-IT" dirty="0" err="1"/>
              <a:t>Protocol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933616"/>
                <a:ext cx="7559675" cy="4871648"/>
              </a:xfrm>
            </p:spPr>
            <p:txBody>
              <a:bodyPr/>
              <a:lstStyle/>
              <a:p>
                <a:pPr algn="just"/>
                <a:r>
                  <a:rPr lang="en-GB" sz="1600" dirty="0"/>
                  <a:t>In the case of single integrator                 , define the control as</a:t>
                </a:r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marL="0" indent="0" algn="just">
                  <a:buNone/>
                </a:pPr>
                <a:endParaRPr lang="en-GB" sz="1600" dirty="0"/>
              </a:p>
              <a:p>
                <a:pPr marL="0" indent="0" algn="just">
                  <a:buNone/>
                </a:pPr>
                <a:endParaRPr lang="en-GB" sz="1600" dirty="0"/>
              </a:p>
              <a:p>
                <a:pPr algn="just"/>
                <a:r>
                  <a:rPr lang="en-GB" sz="1600" dirty="0"/>
                  <a:t>If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600" dirty="0"/>
                  <a:t> is connected then the problem is solved and we have </a:t>
                </a:r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marL="0" indent="0" algn="just">
                  <a:buNone/>
                </a:pPr>
                <a:endParaRPr lang="en-GB" sz="1600" dirty="0"/>
              </a:p>
              <a:p>
                <a:pPr algn="just"/>
                <a:r>
                  <a:rPr lang="en-GB" sz="1600" dirty="0"/>
                  <a:t>Extend the control to the nonlinear model of the unicycles while still having the input dependent on relative differences</a:t>
                </a:r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marL="0" indent="0" algn="just">
                  <a:buNone/>
                </a:pPr>
                <a:endParaRPr lang="en-GB" sz="1600" dirty="0"/>
              </a:p>
              <a:p>
                <a:pPr algn="just"/>
                <a:endParaRPr lang="en-IT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933616"/>
                <a:ext cx="7559675" cy="4871648"/>
              </a:xfrm>
              <a:blipFill>
                <a:blip r:embed="rId2"/>
                <a:stretch>
                  <a:fillRect l="-323" t="-375" r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3</a:t>
            </a:fld>
            <a:endParaRPr lang="it-IT" alt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C28E8A1-1C14-4111-ADC9-9BED1E229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28" y="902070"/>
            <a:ext cx="792088" cy="425694"/>
          </a:xfrm>
          <a:prstGeom prst="rect">
            <a:avLst/>
          </a:prstGeom>
        </p:spPr>
      </p:pic>
      <p:pic>
        <p:nvPicPr>
          <p:cNvPr id="11" name="Immagine 10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1EFAA658-E227-46E8-806F-4697C07F0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04" y="1560026"/>
            <a:ext cx="2699792" cy="64203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88659B1-415F-4EED-AD69-81FD3A564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92" y="2852936"/>
            <a:ext cx="2430016" cy="87529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4EE0B14-4E45-4D58-BFC0-F3EB32EE0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01" y="4345625"/>
            <a:ext cx="1557053" cy="14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Potential</a:t>
            </a:r>
            <a:r>
              <a:rPr lang="it-IT" dirty="0"/>
              <a:t> </a:t>
            </a:r>
            <a:r>
              <a:rPr lang="it-IT" dirty="0" err="1"/>
              <a:t>Forces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5B1E-9C05-2A44-B94E-9F9E3AB30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933616"/>
            <a:ext cx="7559675" cy="4871648"/>
          </a:xfrm>
        </p:spPr>
        <p:txBody>
          <a:bodyPr/>
          <a:lstStyle/>
          <a:p>
            <a:pPr algn="just"/>
            <a:r>
              <a:rPr lang="en-GB" sz="1600" dirty="0"/>
              <a:t>Control derived by definition of suitable combination of attractive and repulsive forces</a:t>
            </a:r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There is a unique distance       where the forces balance </a:t>
            </a:r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If                    then </a:t>
            </a:r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If                    then </a:t>
            </a:r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Actual attractive force                     and actual repulsive force</a:t>
            </a:r>
          </a:p>
          <a:p>
            <a:pPr algn="just"/>
            <a:endParaRPr lang="en-GB" sz="1600" dirty="0"/>
          </a:p>
          <a:p>
            <a:pPr marL="0" indent="0" algn="just">
              <a:buNone/>
            </a:pPr>
            <a:endParaRPr lang="en-GB" sz="1600" dirty="0"/>
          </a:p>
          <a:p>
            <a:pPr algn="just"/>
            <a:endParaRPr lang="en-IT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4</a:t>
            </a:fld>
            <a:endParaRPr lang="it-IT" altLang="it-IT" dirty="0"/>
          </a:p>
        </p:txBody>
      </p:sp>
      <p:pic>
        <p:nvPicPr>
          <p:cNvPr id="9" name="Immagine 8" descr="Immagine che contiene oggetto, orologio, tavolo&#10;&#10;Descrizione generata automaticamente">
            <a:extLst>
              <a:ext uri="{FF2B5EF4-FFF2-40B4-BE49-F238E27FC236}">
                <a16:creationId xmlns:a16="http://schemas.microsoft.com/office/drawing/2014/main" id="{D3864DBE-BF3B-4B05-AF7E-AB48CE980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69" y="1751010"/>
            <a:ext cx="3870362" cy="52845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BD2247-C343-406E-BBEC-AE3512B80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63" y="2626309"/>
            <a:ext cx="203894" cy="316863"/>
          </a:xfrm>
          <a:prstGeom prst="rect">
            <a:avLst/>
          </a:prstGeom>
        </p:spPr>
      </p:pic>
      <p:pic>
        <p:nvPicPr>
          <p:cNvPr id="14" name="Immagine 13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D7A430BA-E966-458E-B4B3-C8863BF77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78" y="3546512"/>
            <a:ext cx="864096" cy="311972"/>
          </a:xfrm>
          <a:prstGeom prst="rect">
            <a:avLst/>
          </a:prstGeom>
        </p:spPr>
      </p:pic>
      <p:pic>
        <p:nvPicPr>
          <p:cNvPr id="17" name="Immagine 16" descr="Immagine che contiene oggetto, orologio, tavolo&#10;&#10;Descrizione generata automaticamente">
            <a:extLst>
              <a:ext uri="{FF2B5EF4-FFF2-40B4-BE49-F238E27FC236}">
                <a16:creationId xmlns:a16="http://schemas.microsoft.com/office/drawing/2014/main" id="{FDC6B825-6ECE-413D-948E-93A526AC9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242" y="3527737"/>
            <a:ext cx="1615040" cy="311972"/>
          </a:xfrm>
          <a:prstGeom prst="rect">
            <a:avLst/>
          </a:prstGeom>
        </p:spPr>
      </p:pic>
      <p:pic>
        <p:nvPicPr>
          <p:cNvPr id="19" name="Immagine 18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A760AB81-09BC-4337-A269-78B220BCF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78" y="4450364"/>
            <a:ext cx="864096" cy="273108"/>
          </a:xfrm>
          <a:prstGeom prst="rect">
            <a:avLst/>
          </a:prstGeom>
        </p:spPr>
      </p:pic>
      <p:pic>
        <p:nvPicPr>
          <p:cNvPr id="21" name="Immagine 20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AF24A789-DED7-4550-BC81-0C3BAE21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86" y="4343671"/>
            <a:ext cx="1674096" cy="403653"/>
          </a:xfrm>
          <a:prstGeom prst="rect">
            <a:avLst/>
          </a:prstGeom>
        </p:spPr>
      </p:pic>
      <p:pic>
        <p:nvPicPr>
          <p:cNvPr id="23" name="Immagine 22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89F039DF-0698-45B6-8057-318B1794E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128" y="5235813"/>
            <a:ext cx="1044016" cy="414254"/>
          </a:xfrm>
          <a:prstGeom prst="rect">
            <a:avLst/>
          </a:prstGeom>
        </p:spPr>
      </p:pic>
      <p:pic>
        <p:nvPicPr>
          <p:cNvPr id="25" name="Immagine 24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CB257B72-AA06-4064-A41E-98AD1FEB54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59" y="5259004"/>
            <a:ext cx="958645" cy="3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Rendez-vous Controller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933616"/>
                <a:ext cx="7559675" cy="4871648"/>
              </a:xfrm>
            </p:spPr>
            <p:txBody>
              <a:bodyPr/>
              <a:lstStyle/>
              <a:p>
                <a:pPr algn="just"/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/>
                  <a:t> agents scattered on the plane</a:t>
                </a:r>
              </a:p>
              <a:p>
                <a:pPr algn="just"/>
                <a:endParaRPr lang="en-GB" sz="1600" dirty="0"/>
              </a:p>
              <a:p>
                <a:pPr algn="just"/>
                <a:r>
                  <a:rPr lang="en-GB" sz="1600" dirty="0"/>
                  <a:t>Interconnection defined by a balanced and (strongly) connected graph, with only position information exchanged</a:t>
                </a:r>
              </a:p>
              <a:p>
                <a:pPr algn="just"/>
                <a:endParaRPr lang="en-GB" sz="1600" dirty="0"/>
              </a:p>
              <a:p>
                <a:pPr algn="just"/>
                <a:r>
                  <a:rPr lang="en-GB" sz="1600" dirty="0"/>
                  <a:t>Define angular command as </a:t>
                </a:r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marL="0" indent="0" algn="just">
                  <a:buNone/>
                </a:pPr>
                <a:endParaRPr lang="en-GB" sz="1600" dirty="0"/>
              </a:p>
              <a:p>
                <a:pPr algn="just"/>
                <a:r>
                  <a:rPr lang="en-GB" sz="1600" dirty="0"/>
                  <a:t>Define the attractive potential </a:t>
                </a:r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r>
                  <a:rPr lang="en-GB" sz="1600" dirty="0"/>
                  <a:t>And the velocity command is given by </a:t>
                </a:r>
              </a:p>
              <a:p>
                <a:pPr marL="0" indent="0" algn="just">
                  <a:buNone/>
                </a:pPr>
                <a:endParaRPr lang="en-GB" sz="1600" dirty="0"/>
              </a:p>
              <a:p>
                <a:pPr algn="just"/>
                <a:endParaRPr lang="en-IT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933616"/>
                <a:ext cx="7559675" cy="4871648"/>
              </a:xfrm>
              <a:blipFill>
                <a:blip r:embed="rId2"/>
                <a:stretch>
                  <a:fillRect l="-323" t="-375" r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5</a:t>
            </a:fld>
            <a:endParaRPr lang="it-IT" altLang="it-IT" dirty="0"/>
          </a:p>
        </p:txBody>
      </p:sp>
      <p:pic>
        <p:nvPicPr>
          <p:cNvPr id="8" name="Immagine 7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D0AD8098-30D5-41FC-BDD8-9775A93DA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74" y="2780928"/>
            <a:ext cx="2496085" cy="8427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561C696-3925-42B6-8A36-69C1209FE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68" y="2780927"/>
            <a:ext cx="2749708" cy="842799"/>
          </a:xfrm>
          <a:prstGeom prst="rect">
            <a:avLst/>
          </a:prstGeom>
        </p:spPr>
      </p:pic>
      <p:pic>
        <p:nvPicPr>
          <p:cNvPr id="26" name="Immagine 25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7B940031-FF68-44B5-9583-628599EE3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74" y="4253212"/>
            <a:ext cx="2974833" cy="670598"/>
          </a:xfrm>
          <a:prstGeom prst="rect">
            <a:avLst/>
          </a:prstGeom>
        </p:spPr>
      </p:pic>
      <p:pic>
        <p:nvPicPr>
          <p:cNvPr id="28" name="Immagine 27" descr="Immagine che contiene oggetto, orologio, metro&#10;&#10;Descrizione generata automaticamente">
            <a:extLst>
              <a:ext uri="{FF2B5EF4-FFF2-40B4-BE49-F238E27FC236}">
                <a16:creationId xmlns:a16="http://schemas.microsoft.com/office/drawing/2014/main" id="{E23C54DE-B4C1-494C-9B7F-879A2F03A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645" y="4157757"/>
            <a:ext cx="1368152" cy="86150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76F48D-61B4-4BA7-991A-E2418A960B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20" y="5306809"/>
            <a:ext cx="5545855" cy="68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4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Stability</a:t>
            </a:r>
            <a:r>
              <a:rPr lang="it-IT" dirty="0"/>
              <a:t> Analysis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933616"/>
                <a:ext cx="7559675" cy="4871648"/>
              </a:xfrm>
            </p:spPr>
            <p:txBody>
              <a:bodyPr/>
              <a:lstStyle/>
              <a:p>
                <a:pPr algn="just"/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/>
                  <a:t> agents with the </a:t>
                </a:r>
                <a:r>
                  <a:rPr lang="en-GB" sz="1600" dirty="0" err="1"/>
                  <a:t>rendez-vous</a:t>
                </a:r>
                <a:r>
                  <a:rPr lang="en-GB" sz="1600" dirty="0"/>
                  <a:t> controller yields the dynamics</a:t>
                </a:r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r>
                  <a:rPr lang="en-GB" sz="1600" dirty="0"/>
                  <a:t>Define as Lyapunov Candidate</a:t>
                </a:r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r>
                  <a:rPr lang="en-GB" sz="1600" dirty="0"/>
                  <a:t>And take its time derivative</a:t>
                </a:r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GB" sz="1600" dirty="0"/>
              </a:p>
              <a:p>
                <a:pPr algn="just"/>
                <a:endParaRPr lang="en-IT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45B1E-9C05-2A44-B94E-9F9E3AB30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933616"/>
                <a:ext cx="7559675" cy="4871648"/>
              </a:xfrm>
              <a:blipFill>
                <a:blip r:embed="rId2"/>
                <a:stretch>
                  <a:fillRect l="-323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6</a:t>
            </a:fld>
            <a:endParaRPr lang="it-IT" alt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AB8A8B-B296-40D1-98B7-303B23877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1410438"/>
            <a:ext cx="2771133" cy="1527013"/>
          </a:xfrm>
          <a:prstGeom prst="rect">
            <a:avLst/>
          </a:prstGeom>
        </p:spPr>
      </p:pic>
      <p:pic>
        <p:nvPicPr>
          <p:cNvPr id="12" name="Immagine 11" descr="Immagine che contiene coltello&#10;&#10;Descrizione generata automaticamente">
            <a:extLst>
              <a:ext uri="{FF2B5EF4-FFF2-40B4-BE49-F238E27FC236}">
                <a16:creationId xmlns:a16="http://schemas.microsoft.com/office/drawing/2014/main" id="{CD4C35CB-9FB7-49A6-8BBB-4273CCE46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92" y="1772816"/>
            <a:ext cx="4481264" cy="568930"/>
          </a:xfrm>
          <a:prstGeom prst="rect">
            <a:avLst/>
          </a:prstGeom>
        </p:spPr>
      </p:pic>
      <p:pic>
        <p:nvPicPr>
          <p:cNvPr id="14" name="Immagine 13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30466A35-35E0-4B3A-8A8D-CF1032689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56" y="3278987"/>
            <a:ext cx="2951587" cy="88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776B7-5F07-4F5E-BBF6-8465D01A8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667" y="4687117"/>
            <a:ext cx="4424363" cy="9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Stability Analysis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5B1E-9C05-2A44-B94E-9F9E3AB30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933616"/>
            <a:ext cx="7559675" cy="4871648"/>
          </a:xfrm>
        </p:spPr>
        <p:txBody>
          <a:bodyPr/>
          <a:lstStyle/>
          <a:p>
            <a:pPr algn="just"/>
            <a:r>
              <a:rPr lang="en-GB" sz="1600" dirty="0"/>
              <a:t>Use LaSalle-</a:t>
            </a:r>
            <a:r>
              <a:rPr lang="en-GB" sz="1600" dirty="0" err="1"/>
              <a:t>Krasovskii</a:t>
            </a:r>
            <a:r>
              <a:rPr lang="en-GB" sz="1600" dirty="0"/>
              <a:t> invariance principle and constraint the aggregate system to 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First case:                               but dynamics does not remain inside the set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Second case:                  and defining                                results in </a:t>
            </a:r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And so the “theta” subsystem is asymptotically stable and converges to zero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Largest invariant set is </a:t>
            </a:r>
          </a:p>
          <a:p>
            <a:pPr algn="just"/>
            <a:endParaRPr lang="en-IT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7</a:t>
            </a:fld>
            <a:endParaRPr lang="it-IT" alt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1AC4AF-DFDF-4E2A-B293-D3023C41B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1196753"/>
            <a:ext cx="3096344" cy="351924"/>
          </a:xfrm>
          <a:prstGeom prst="rect">
            <a:avLst/>
          </a:prstGeom>
        </p:spPr>
      </p:pic>
      <p:pic>
        <p:nvPicPr>
          <p:cNvPr id="11" name="Immagine 10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7872A7EA-1D4A-45C4-938A-F3E850B13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845" y="1785310"/>
            <a:ext cx="1523897" cy="351924"/>
          </a:xfrm>
          <a:prstGeom prst="rect">
            <a:avLst/>
          </a:prstGeom>
        </p:spPr>
      </p:pic>
      <p:pic>
        <p:nvPicPr>
          <p:cNvPr id="15" name="Immagine 1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1E26040-4260-4F72-8FAE-B90172EE7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12" y="2293713"/>
            <a:ext cx="798854" cy="42128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EF9C861-755B-42C6-B81D-48F426FFD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30" y="2159100"/>
            <a:ext cx="1523897" cy="62287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F1E65AA-B00A-4B27-92D7-4E3D1A55E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14" y="2851300"/>
            <a:ext cx="1052691" cy="493082"/>
          </a:xfrm>
          <a:prstGeom prst="rect">
            <a:avLst/>
          </a:prstGeom>
        </p:spPr>
      </p:pic>
      <p:pic>
        <p:nvPicPr>
          <p:cNvPr id="24" name="Immagine 23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26F2B27C-9820-47B3-8197-818AF31BD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22" y="3427957"/>
            <a:ext cx="1303982" cy="70127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D6F70906-FC72-474E-B3E1-F7AC72463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39" y="5232715"/>
            <a:ext cx="5612732" cy="6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6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41D-01FD-8A4F-9306-A16BFC2F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Formation</a:t>
            </a:r>
            <a:r>
              <a:rPr lang="it-IT" dirty="0"/>
              <a:t> Control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5B1E-9C05-2A44-B94E-9F9E3AB30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933616"/>
            <a:ext cx="7559675" cy="4871648"/>
          </a:xfrm>
        </p:spPr>
        <p:txBody>
          <a:bodyPr/>
          <a:lstStyle/>
          <a:p>
            <a:pPr algn="just"/>
            <a:r>
              <a:rPr lang="it-IT" sz="1600" dirty="0" err="1"/>
              <a:t>Add</a:t>
            </a:r>
            <a:r>
              <a:rPr lang="it-IT" sz="1600" dirty="0"/>
              <a:t> a repulsive </a:t>
            </a:r>
            <a:r>
              <a:rPr lang="it-IT" sz="1600" dirty="0" err="1"/>
              <a:t>term</a:t>
            </a:r>
            <a:endParaRPr lang="it-IT" sz="1600" dirty="0"/>
          </a:p>
          <a:p>
            <a:pPr algn="just"/>
            <a:endParaRPr lang="it-IT" sz="1600" dirty="0"/>
          </a:p>
          <a:p>
            <a:pPr algn="just"/>
            <a:endParaRPr lang="it-IT" sz="1600" dirty="0"/>
          </a:p>
          <a:p>
            <a:pPr algn="just"/>
            <a:endParaRPr lang="it-IT" sz="1600" dirty="0"/>
          </a:p>
          <a:p>
            <a:pPr algn="just"/>
            <a:r>
              <a:rPr lang="it-IT" sz="1600" dirty="0"/>
              <a:t>The balance of the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forces</a:t>
            </a:r>
            <a:r>
              <a:rPr lang="it-IT" sz="1600" dirty="0"/>
              <a:t> </a:t>
            </a:r>
            <a:r>
              <a:rPr lang="it-IT" sz="1600" dirty="0" err="1"/>
              <a:t>happens</a:t>
            </a:r>
            <a:r>
              <a:rPr lang="it-IT" sz="1600" dirty="0"/>
              <a:t> </a:t>
            </a:r>
            <a:r>
              <a:rPr lang="it-IT" sz="1600" dirty="0" err="1"/>
              <a:t>when</a:t>
            </a:r>
            <a:r>
              <a:rPr lang="it-IT" sz="1600" dirty="0"/>
              <a:t>                  , the new </a:t>
            </a:r>
            <a:r>
              <a:rPr lang="it-IT" sz="1600" dirty="0" err="1"/>
              <a:t>equilibrium</a:t>
            </a:r>
            <a:endParaRPr lang="it-IT" sz="1600" dirty="0"/>
          </a:p>
          <a:p>
            <a:pPr algn="just"/>
            <a:endParaRPr lang="it-IT" sz="1600" dirty="0"/>
          </a:p>
          <a:p>
            <a:pPr algn="just"/>
            <a:r>
              <a:rPr lang="it-IT" sz="1600" dirty="0"/>
              <a:t>The new control </a:t>
            </a:r>
            <a:r>
              <a:rPr lang="it-IT" sz="1600" dirty="0" err="1"/>
              <a:t>law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given</a:t>
            </a:r>
            <a:r>
              <a:rPr lang="it-IT" sz="1600" dirty="0"/>
              <a:t> by </a:t>
            </a:r>
          </a:p>
          <a:p>
            <a:pPr algn="just"/>
            <a:endParaRPr lang="it-IT" sz="1600" dirty="0"/>
          </a:p>
          <a:p>
            <a:pPr algn="just"/>
            <a:endParaRPr lang="it-IT" sz="1600" dirty="0"/>
          </a:p>
          <a:p>
            <a:pPr algn="just"/>
            <a:endParaRPr lang="it-IT" sz="1600" dirty="0"/>
          </a:p>
          <a:p>
            <a:pPr algn="just"/>
            <a:endParaRPr lang="it-IT" sz="1600" dirty="0"/>
          </a:p>
          <a:p>
            <a:pPr marL="0" indent="0" algn="just">
              <a:buNone/>
            </a:pPr>
            <a:endParaRPr lang="it-IT" sz="1600" dirty="0"/>
          </a:p>
          <a:p>
            <a:pPr algn="just"/>
            <a:r>
              <a:rPr lang="it-IT" sz="1600" dirty="0"/>
              <a:t>Add two control channels to make the unicycles execute the travel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617F-FF05-494B-818E-F53B6334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A68F-63BA-B745-A519-A3A9AC7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formation control for unicycles via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6710-AC5A-E348-9241-0D7CE961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8</a:t>
            </a:fld>
            <a:endParaRPr lang="it-IT" altLang="it-IT" dirty="0"/>
          </a:p>
        </p:txBody>
      </p:sp>
      <p:pic>
        <p:nvPicPr>
          <p:cNvPr id="9" name="Immagine 8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67B61B1-4323-48E9-AC04-22BA65C1C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86" y="1266213"/>
            <a:ext cx="2952328" cy="71304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DFD0B72-2608-44FD-8C3E-5AE8F0FA6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71" y="2007236"/>
            <a:ext cx="907240" cy="52192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E85AFB-69E0-480A-B01A-51EE92871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95630"/>
            <a:ext cx="5029200" cy="992744"/>
          </a:xfrm>
          <a:prstGeom prst="rect">
            <a:avLst/>
          </a:prstGeom>
        </p:spPr>
      </p:pic>
      <p:pic>
        <p:nvPicPr>
          <p:cNvPr id="17" name="Immagine 1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1105C4-B571-4B46-9788-441C0606D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23" y="3450886"/>
            <a:ext cx="2351335" cy="480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A8B724-1A5B-4129-9101-C1DC5A8C0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371" y="4841045"/>
            <a:ext cx="1878999" cy="112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BCDAC-2D02-41A3-B4CA-4C29B11A7CC4}"/>
                  </a:ext>
                </a:extLst>
              </p:cNvPr>
              <p:cNvSpPr txBox="1"/>
              <p:nvPr/>
            </p:nvSpPr>
            <p:spPr>
              <a:xfrm>
                <a:off x="5652871" y="4923380"/>
                <a:ext cx="16717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FBCDAC-2D02-41A3-B4CA-4C29B11A7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71" y="4923380"/>
                <a:ext cx="167175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D124D6-2466-4858-8B9B-281A5A0EB361}"/>
                  </a:ext>
                </a:extLst>
              </p:cNvPr>
              <p:cNvSpPr txBox="1"/>
              <p:nvPr/>
            </p:nvSpPr>
            <p:spPr>
              <a:xfrm>
                <a:off x="5652871" y="5348928"/>
                <a:ext cx="16717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D124D6-2466-4858-8B9B-281A5A0E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71" y="5348928"/>
                <a:ext cx="167175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04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8C96-B6A9-D149-9B3A-E0270644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3 agents – Graph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C914B-18D1-D14F-88F3-DD7AC52E3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77" y="914400"/>
            <a:ext cx="7559675" cy="4114800"/>
          </a:xfrm>
        </p:spPr>
        <p:txBody>
          <a:bodyPr/>
          <a:lstStyle/>
          <a:p>
            <a:r>
              <a:rPr lang="en-IT" sz="1600" dirty="0"/>
              <a:t>The network is built in such a way that every agent can communicate with the other ones, i.e. the edges are bidirectional. </a:t>
            </a:r>
          </a:p>
          <a:p>
            <a:endParaRPr lang="en-IT" sz="1600" dirty="0"/>
          </a:p>
          <a:p>
            <a:pPr marL="0" indent="0">
              <a:buNone/>
            </a:pPr>
            <a:r>
              <a:rPr lang="en-IT" sz="1600" dirty="0"/>
              <a:t>					        Adiancency Matrix</a:t>
            </a:r>
            <a:r>
              <a:rPr lang="en-IT" sz="1000" dirty="0"/>
              <a:t> 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F2995-6A65-294B-ABE3-C6D50C38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09EE-1A7A-4407-8F94-6B15885008D4}" type="datetime1">
              <a:rPr lang="it-IT" altLang="it-IT" smtClean="0"/>
              <a:pPr/>
              <a:t>18/06/2020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C6672-1AE8-874E-94EE-C3BD6E47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Rendez-vous and </a:t>
            </a:r>
            <a:r>
              <a:rPr lang="it-IT" altLang="it-IT" dirty="0" err="1"/>
              <a:t>formation</a:t>
            </a:r>
            <a:r>
              <a:rPr lang="it-IT" altLang="it-IT" dirty="0"/>
              <a:t> control for </a:t>
            </a:r>
            <a:r>
              <a:rPr lang="it-IT" altLang="it-IT" dirty="0" err="1"/>
              <a:t>unicycles</a:t>
            </a:r>
            <a:r>
              <a:rPr lang="it-IT" altLang="it-IT" dirty="0"/>
              <a:t> via </a:t>
            </a:r>
            <a:r>
              <a:rPr lang="it-IT" altLang="it-IT" dirty="0" err="1"/>
              <a:t>consensus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F868E-97EC-CA43-9364-CF3FC9C5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DA8348E9-B157-4CA5-BF1A-DD3A1C7A4BBA}" type="slidenum">
              <a:rPr lang="it-IT" altLang="it-IT" smtClean="0"/>
              <a:pPr/>
              <a:t>9</a:t>
            </a:fld>
            <a:endParaRPr lang="it-IT" alt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4B44B1-B122-E049-B5E4-340E0FB41FB6}"/>
                  </a:ext>
                </a:extLst>
              </p:cNvPr>
              <p:cNvSpPr txBox="1"/>
              <p:nvPr/>
            </p:nvSpPr>
            <p:spPr>
              <a:xfrm>
                <a:off x="6012160" y="2647800"/>
                <a:ext cx="1851992" cy="648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T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4B44B1-B122-E049-B5E4-340E0FB41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2647800"/>
                <a:ext cx="1851992" cy="648000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4340340-672A-D446-8954-5F5133764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90" y="1677987"/>
            <a:ext cx="4256887" cy="35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30302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1352</TotalTime>
  <Words>860</Words>
  <Application>Microsoft Office PowerPoint</Application>
  <PresentationFormat>On-screen Show (4:3)</PresentationFormat>
  <Paragraphs>257</Paragraphs>
  <Slides>22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Cambria Math</vt:lpstr>
      <vt:lpstr>la sapienza</vt:lpstr>
      <vt:lpstr>Rendez-vous and Formation Control for Unicycles via Consensus</vt:lpstr>
      <vt:lpstr>Rendez-vous Problem</vt:lpstr>
      <vt:lpstr>Consensus Protocol</vt:lpstr>
      <vt:lpstr>Potential Forces</vt:lpstr>
      <vt:lpstr>Rendez-vous Controller</vt:lpstr>
      <vt:lpstr>Stability Analysis</vt:lpstr>
      <vt:lpstr>Stability Analysis</vt:lpstr>
      <vt:lpstr>Formation Control</vt:lpstr>
      <vt:lpstr>3 agents – Graph structure</vt:lpstr>
      <vt:lpstr>3 agents – Rendez-vous</vt:lpstr>
      <vt:lpstr>3 agents – Rendez-vous with weighted control </vt:lpstr>
      <vt:lpstr>3 agents – Rendez-vous Control Efforts</vt:lpstr>
      <vt:lpstr>3 agents – Formation Control</vt:lpstr>
      <vt:lpstr>3 agents – Formation Control </vt:lpstr>
      <vt:lpstr>4 agents – Graph structure</vt:lpstr>
      <vt:lpstr>4 agents – Rendez-vous</vt:lpstr>
      <vt:lpstr>4 agents – Formation control</vt:lpstr>
      <vt:lpstr>4 agents – Movie</vt:lpstr>
      <vt:lpstr>5 agents – Graph structure</vt:lpstr>
      <vt:lpstr>5 agents – Rendez-vous</vt:lpstr>
      <vt:lpstr>5 agents – Formation control</vt:lpstr>
      <vt:lpstr>5 agents – Movie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Andrea Wrona</cp:lastModifiedBy>
  <cp:revision>92</cp:revision>
  <dcterms:created xsi:type="dcterms:W3CDTF">2006-11-20T16:13:10Z</dcterms:created>
  <dcterms:modified xsi:type="dcterms:W3CDTF">2020-06-18T07:52:10Z</dcterms:modified>
  <cp:category/>
</cp:coreProperties>
</file>